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0"/>
  </p:notes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228"/>
    <p:restoredTop sz="79221"/>
  </p:normalViewPr>
  <p:slideViewPr>
    <p:cSldViewPr snapToGrid="0" snapToObjects="1">
      <p:cViewPr>
        <p:scale>
          <a:sx n="79" d="100"/>
          <a:sy n="79" d="100"/>
        </p:scale>
        <p:origin x="-156" y="-42"/>
      </p:cViewPr>
      <p:guideLst>
        <p:guide orient="horz" pos="2160"/>
        <p:guide pos="2880"/>
      </p:guideLst>
    </p:cSldViewPr>
  </p:slideViewPr>
  <p:notesTextViewPr>
    <p:cViewPr>
      <p:scale>
        <a:sx n="1" d="1"/>
        <a:sy n="1" d="1"/>
      </p:scale>
      <p:origin x="0" y="0"/>
    </p:cViewPr>
  </p:notesTextViewPr>
  <p:notesViewPr>
    <p:cSldViewPr snapToGrid="0" snapToObjects="1">
      <p:cViewPr varScale="1">
        <p:scale>
          <a:sx n="48" d="100"/>
          <a:sy n="48" d="100"/>
        </p:scale>
        <p:origin x="2952"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4E8D41-A1D4-EA41-97D2-D2CC9441AD42}" type="datetimeFigureOut">
              <a:rPr lang="en-US" smtClean="0"/>
              <a:t>5/15/2016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452300-1E42-274A-87C2-C683404BD6CF}" type="slidenum">
              <a:rPr lang="en-US" smtClean="0"/>
              <a:t>‹#›</a:t>
            </a:fld>
            <a:endParaRPr lang="en-US"/>
          </a:p>
        </p:txBody>
      </p:sp>
    </p:spTree>
    <p:extLst>
      <p:ext uri="{BB962C8B-B14F-4D97-AF65-F5344CB8AC3E}">
        <p14:creationId xmlns:p14="http://schemas.microsoft.com/office/powerpoint/2010/main" val="10169642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77CCF4-35CA-A948-9720-D4A31E565536}" type="slidenum">
              <a:rPr lang="en-US" smtClean="0"/>
              <a:t>1</a:t>
            </a:fld>
            <a:endParaRPr lang="en-US"/>
          </a:p>
        </p:txBody>
      </p:sp>
    </p:spTree>
    <p:extLst>
      <p:ext uri="{BB962C8B-B14F-4D97-AF65-F5344CB8AC3E}">
        <p14:creationId xmlns:p14="http://schemas.microsoft.com/office/powerpoint/2010/main" val="17780466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INTRODUCTION</a:t>
            </a:r>
          </a:p>
          <a:p>
            <a:r>
              <a:rPr lang="en-US" sz="1200" kern="1200" dirty="0" smtClean="0">
                <a:solidFill>
                  <a:schemeClr val="tx1"/>
                </a:solidFill>
                <a:effectLst/>
                <a:latin typeface="+mn-lt"/>
                <a:ea typeface="+mn-ea"/>
                <a:cs typeface="+mn-cs"/>
              </a:rPr>
              <a:t> </a:t>
            </a:r>
          </a:p>
          <a:p>
            <a:r>
              <a:rPr lang="en-US" sz="1200" kern="1200" dirty="0" err="1" smtClean="0">
                <a:solidFill>
                  <a:schemeClr val="tx1"/>
                </a:solidFill>
                <a:effectLst/>
                <a:latin typeface="+mn-lt"/>
                <a:ea typeface="+mn-ea"/>
                <a:cs typeface="+mn-cs"/>
              </a:rPr>
              <a:t>Meggie</a:t>
            </a:r>
            <a:r>
              <a:rPr lang="en-US" sz="1200" kern="1200" dirty="0" smtClean="0">
                <a:solidFill>
                  <a:schemeClr val="tx1"/>
                </a:solidFill>
                <a:effectLst/>
                <a:latin typeface="+mn-lt"/>
                <a:ea typeface="+mn-ea"/>
                <a:cs typeface="+mn-cs"/>
              </a:rPr>
              <a:t>, five years old, wanted to be </a:t>
            </a:r>
            <a:r>
              <a:rPr lang="en-US" sz="1200" i="1" kern="1200" dirty="0" smtClean="0">
                <a:solidFill>
                  <a:schemeClr val="tx1"/>
                </a:solidFill>
                <a:effectLst/>
                <a:latin typeface="+mn-lt"/>
                <a:ea typeface="+mn-ea"/>
                <a:cs typeface="+mn-cs"/>
              </a:rPr>
              <a:t>just like</a:t>
            </a:r>
            <a:r>
              <a:rPr lang="en-US" sz="1200" kern="1200" dirty="0" smtClean="0">
                <a:solidFill>
                  <a:schemeClr val="tx1"/>
                </a:solidFill>
                <a:effectLst/>
                <a:latin typeface="+mn-lt"/>
                <a:ea typeface="+mn-ea"/>
                <a:cs typeface="+mn-cs"/>
              </a:rPr>
              <a:t> her mother.  She carefully watched and listened so that she could act just like Mother and talk just like Mother.  Mother often sang as she did her housework; </a:t>
            </a:r>
            <a:r>
              <a:rPr lang="en-US" sz="1200" kern="1200" dirty="0" err="1" smtClean="0">
                <a:solidFill>
                  <a:schemeClr val="tx1"/>
                </a:solidFill>
                <a:effectLst/>
                <a:latin typeface="+mn-lt"/>
                <a:ea typeface="+mn-ea"/>
                <a:cs typeface="+mn-cs"/>
              </a:rPr>
              <a:t>Meggie</a:t>
            </a:r>
            <a:r>
              <a:rPr lang="en-US" sz="1200" kern="1200" dirty="0" smtClean="0">
                <a:solidFill>
                  <a:schemeClr val="tx1"/>
                </a:solidFill>
                <a:effectLst/>
                <a:latin typeface="+mn-lt"/>
                <a:ea typeface="+mn-ea"/>
                <a:cs typeface="+mn-cs"/>
              </a:rPr>
              <a:t> chirped her little songs.  Mother played the piano; </a:t>
            </a:r>
            <a:r>
              <a:rPr lang="en-US" sz="1200" kern="1200" dirty="0" err="1" smtClean="0">
                <a:solidFill>
                  <a:schemeClr val="tx1"/>
                </a:solidFill>
                <a:effectLst/>
                <a:latin typeface="+mn-lt"/>
                <a:ea typeface="+mn-ea"/>
                <a:cs typeface="+mn-cs"/>
              </a:rPr>
              <a:t>Meggie</a:t>
            </a:r>
            <a:r>
              <a:rPr lang="en-US" sz="1200" kern="1200" dirty="0" smtClean="0">
                <a:solidFill>
                  <a:schemeClr val="tx1"/>
                </a:solidFill>
                <a:effectLst/>
                <a:latin typeface="+mn-lt"/>
                <a:ea typeface="+mn-ea"/>
                <a:cs typeface="+mn-cs"/>
              </a:rPr>
              <a:t> was often seen at the keyboard, carefully touching the keys.  Mother was a good cook; </a:t>
            </a:r>
            <a:r>
              <a:rPr lang="en-US" sz="1200" kern="1200" dirty="0" err="1" smtClean="0">
                <a:solidFill>
                  <a:schemeClr val="tx1"/>
                </a:solidFill>
                <a:effectLst/>
                <a:latin typeface="+mn-lt"/>
                <a:ea typeface="+mn-ea"/>
                <a:cs typeface="+mn-cs"/>
              </a:rPr>
              <a:t>Meggie</a:t>
            </a:r>
            <a:r>
              <a:rPr lang="en-US" sz="1200" kern="1200" dirty="0" smtClean="0">
                <a:solidFill>
                  <a:schemeClr val="tx1"/>
                </a:solidFill>
                <a:effectLst/>
                <a:latin typeface="+mn-lt"/>
                <a:ea typeface="+mn-ea"/>
                <a:cs typeface="+mn-cs"/>
              </a:rPr>
              <a:t> donned her little apron and “helped” in the kitchen.  Having a good role model, </a:t>
            </a:r>
            <a:r>
              <a:rPr lang="en-US" sz="1200" kern="1200" dirty="0" err="1" smtClean="0">
                <a:solidFill>
                  <a:schemeClr val="tx1"/>
                </a:solidFill>
                <a:effectLst/>
                <a:latin typeface="+mn-lt"/>
                <a:ea typeface="+mn-ea"/>
                <a:cs typeface="+mn-cs"/>
              </a:rPr>
              <a:t>Meggie</a:t>
            </a:r>
            <a:r>
              <a:rPr lang="en-US" sz="1200" kern="1200" dirty="0" smtClean="0">
                <a:solidFill>
                  <a:schemeClr val="tx1"/>
                </a:solidFill>
                <a:effectLst/>
                <a:latin typeface="+mn-lt"/>
                <a:ea typeface="+mn-ea"/>
                <a:cs typeface="+mn-cs"/>
              </a:rPr>
              <a:t> grew up with many of the same skills that her mother possessed.  What makes little girls want to be “just like Mother?”  It is probably the love relationship between the two which creates admiration and the desire to be similar.</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Jesus wants a love relationship with us.  And when we desire to be like Him, we can see what a perfect Role Model we have in Christ.</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877CCF4-35CA-A948-9720-D4A31E565536}" type="slidenum">
              <a:rPr lang="en-US" smtClean="0"/>
              <a:t>2</a:t>
            </a:fld>
            <a:endParaRPr lang="en-US"/>
          </a:p>
        </p:txBody>
      </p:sp>
    </p:spTree>
    <p:extLst>
      <p:ext uri="{BB962C8B-B14F-4D97-AF65-F5344CB8AC3E}">
        <p14:creationId xmlns:p14="http://schemas.microsoft.com/office/powerpoint/2010/main" val="1193666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1. Where did Jesus live for a time, and what gives Him the qualifications to be our role model?  (John 1:14)</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 NIV says, “...the glory of the one and only Son, who came from the Father, full of grace and truth.”  Being full of the grace and truth of God, Jesus showed many qualities that are worthy of our emulation.  In this lesson, we shall explore a few of them.</a:t>
            </a:r>
          </a:p>
          <a:p>
            <a:endParaRPr lang="en-US" dirty="0"/>
          </a:p>
        </p:txBody>
      </p:sp>
      <p:sp>
        <p:nvSpPr>
          <p:cNvPr id="4" name="Slide Number Placeholder 3"/>
          <p:cNvSpPr>
            <a:spLocks noGrp="1"/>
          </p:cNvSpPr>
          <p:nvPr>
            <p:ph type="sldNum" sz="quarter" idx="10"/>
          </p:nvPr>
        </p:nvSpPr>
        <p:spPr/>
        <p:txBody>
          <a:bodyPr/>
          <a:lstStyle/>
          <a:p>
            <a:fld id="{76452300-1E42-274A-87C2-C683404BD6CF}" type="slidenum">
              <a:rPr lang="en-US" smtClean="0"/>
              <a:t>3</a:t>
            </a:fld>
            <a:endParaRPr lang="en-US"/>
          </a:p>
        </p:txBody>
      </p:sp>
    </p:spTree>
    <p:extLst>
      <p:ext uri="{BB962C8B-B14F-4D97-AF65-F5344CB8AC3E}">
        <p14:creationId xmlns:p14="http://schemas.microsoft.com/office/powerpoint/2010/main" val="9318735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2. Perhaps the most difficult trait for us to acquire is that of submission.  Shortly before Jesus’ death, He demonstrated the most difficult submission to His Father.  Read about it in Matthew 26:39, 42, 44.  How was He showing a submissive spirit?</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3.</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apostle Paul advises women to be submissive to their husbands.  In what way does he limit this submissiveness?  </a:t>
            </a:r>
            <a:r>
              <a:rPr lang="en-US" sz="1200" i="1"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Colossians 3:18, 19</a:t>
            </a:r>
            <a:r>
              <a:rPr lang="en-US" sz="1200" i="1" kern="1200" dirty="0" smtClean="0">
                <a:solidFill>
                  <a:schemeClr val="tx1"/>
                </a:solidFill>
                <a:effectLst/>
                <a:latin typeface="+mn-lt"/>
                <a:ea typeface="+mn-ea"/>
                <a:cs typeface="+mn-cs"/>
              </a:rPr>
              <a:t>)</a:t>
            </a:r>
          </a:p>
          <a:p>
            <a:endParaRPr lang="en-US" sz="1200" i="1"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Verse 18, in the NIV says, “Wives, submit to your husbands, as is fitting in the Lord.” Phillips puts it, “Wives, adapt yourselves to your husbands, that your marriage may be a Christian unity.”  Regardless of the words used, it is clear that we are to obey our husbands </a:t>
            </a:r>
            <a:r>
              <a:rPr lang="en-US" sz="1200" i="1" kern="1200" dirty="0" smtClean="0">
                <a:solidFill>
                  <a:schemeClr val="tx1"/>
                </a:solidFill>
                <a:effectLst/>
                <a:latin typeface="+mn-lt"/>
                <a:ea typeface="+mn-ea"/>
                <a:cs typeface="+mn-cs"/>
              </a:rPr>
              <a:t>in the Lord</a:t>
            </a:r>
            <a:r>
              <a:rPr lang="en-US" sz="1200" kern="1200" dirty="0" smtClean="0">
                <a:solidFill>
                  <a:schemeClr val="tx1"/>
                </a:solidFill>
                <a:effectLst/>
                <a:latin typeface="+mn-lt"/>
                <a:ea typeface="+mn-ea"/>
                <a:cs typeface="+mn-cs"/>
              </a:rPr>
              <a:t>, that is, when they do not require disobedience to the commands of God.  Again, we are following the example Jesus gave us as He submitted to His earthly parents and to civil command when it did not oppose His Father’s will.  When man and woman were created, it was as equals.  Sin has brought many problems to earth, including troubles that result because some men abuse their privileges.  Nevertheless, we are to try to make our homes happy and loving, keeping in mind that obedience to God comes before obedience to man.</a:t>
            </a:r>
          </a:p>
          <a:p>
            <a:r>
              <a:rPr lang="en-US" sz="1200"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6452300-1E42-274A-87C2-C683404BD6CF}" type="slidenum">
              <a:rPr lang="en-US" smtClean="0"/>
              <a:t>4</a:t>
            </a:fld>
            <a:endParaRPr lang="en-US"/>
          </a:p>
        </p:txBody>
      </p:sp>
    </p:spTree>
    <p:extLst>
      <p:ext uri="{BB962C8B-B14F-4D97-AF65-F5344CB8AC3E}">
        <p14:creationId xmlns:p14="http://schemas.microsoft.com/office/powerpoint/2010/main" val="8824365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4. What distressing physical condition had a certain woman suffered, and for how long?  </a:t>
            </a:r>
            <a:r>
              <a:rPr lang="en-US" sz="1200" i="1" kern="1200" dirty="0" smtClean="0">
                <a:solidFill>
                  <a:schemeClr val="tx1"/>
                </a:solidFill>
                <a:effectLst/>
                <a:latin typeface="+mn-lt"/>
                <a:ea typeface="+mn-ea"/>
                <a:cs typeface="+mn-cs"/>
              </a:rPr>
              <a:t>(Mark 5:25)</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5. How had she tried to obtain relief, and with what results?  (Mark 5:26)</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6. When this woman heard about Jesus, she tried to reach Him, but had great difficulty because of the crowds.  What was she finally able to do, and what happened?  (Mark 5:27-29)</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7. Read the rest of the story in versus 30-34.  How did Jesus react to this woman’s problem?</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 Ellen White’s </a:t>
            </a:r>
            <a:r>
              <a:rPr lang="en-US" sz="1200" i="1" kern="1200" dirty="0" smtClean="0">
                <a:solidFill>
                  <a:schemeClr val="tx1"/>
                </a:solidFill>
                <a:effectLst/>
                <a:latin typeface="+mn-lt"/>
                <a:ea typeface="+mn-ea"/>
                <a:cs typeface="+mn-cs"/>
              </a:rPr>
              <a:t>The Desire of Ages</a:t>
            </a:r>
            <a:r>
              <a:rPr lang="en-US" sz="1200" kern="1200" dirty="0" smtClean="0">
                <a:solidFill>
                  <a:schemeClr val="tx1"/>
                </a:solidFill>
                <a:effectLst/>
                <a:latin typeface="+mn-lt"/>
                <a:ea typeface="+mn-ea"/>
                <a:cs typeface="+mn-cs"/>
              </a:rPr>
              <a:t>, pp. 344-345, we find a commentary on this Bible story: The </a:t>
            </a:r>
            <a:r>
              <a:rPr lang="en-US" sz="1200" kern="1200" dirty="0" err="1" smtClean="0">
                <a:solidFill>
                  <a:schemeClr val="tx1"/>
                </a:solidFill>
                <a:effectLst/>
                <a:latin typeface="+mn-lt"/>
                <a:ea typeface="+mn-ea"/>
                <a:cs typeface="+mn-cs"/>
              </a:rPr>
              <a:t>Saviour</a:t>
            </a:r>
            <a:r>
              <a:rPr lang="en-US" sz="1200" kern="1200" dirty="0" smtClean="0">
                <a:solidFill>
                  <a:schemeClr val="tx1"/>
                </a:solidFill>
                <a:effectLst/>
                <a:latin typeface="+mn-lt"/>
                <a:ea typeface="+mn-ea"/>
                <a:cs typeface="+mn-cs"/>
              </a:rPr>
              <a:t> could distinguish the touch of faith from the casual contact of the careless throng.  Such trust should not be passed without comment.  He would speak to the humble woman words of comfort that would be to her a wellspring of joy—words that would be a blessing to His followers to the close of time.</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“Looking toward the woman, Jesus insisted on knowing who had touched Him.  Finding concealment vain, she came forward tremblingly, and cast herself at His feet.  With grateful tears she told the story of her suffering, and how she had found relief.  Jesus gently said, ‘Daughter, be of good comfort: thy faith hath made thee whole; go in peace.’”</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6452300-1E42-274A-87C2-C683404BD6CF}" type="slidenum">
              <a:rPr lang="en-US" smtClean="0"/>
              <a:t>5</a:t>
            </a:fld>
            <a:endParaRPr lang="en-US"/>
          </a:p>
        </p:txBody>
      </p:sp>
    </p:spTree>
    <p:extLst>
      <p:ext uri="{BB962C8B-B14F-4D97-AF65-F5344CB8AC3E}">
        <p14:creationId xmlns:p14="http://schemas.microsoft.com/office/powerpoint/2010/main" val="4033534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8. What method did Jesus use when he spoke to the people?  (Matthew 13:34)</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9. Another word for </a:t>
            </a:r>
            <a:r>
              <a:rPr lang="en-US" sz="1200" i="1" kern="1200" dirty="0" smtClean="0">
                <a:solidFill>
                  <a:schemeClr val="tx1"/>
                </a:solidFill>
                <a:effectLst/>
                <a:latin typeface="+mn-lt"/>
                <a:ea typeface="+mn-ea"/>
                <a:cs typeface="+mn-cs"/>
              </a:rPr>
              <a:t>parable </a:t>
            </a:r>
            <a:r>
              <a:rPr lang="en-US" sz="1200" kern="1200" dirty="0" smtClean="0">
                <a:solidFill>
                  <a:schemeClr val="tx1"/>
                </a:solidFill>
                <a:effectLst/>
                <a:latin typeface="+mn-lt"/>
                <a:ea typeface="+mn-ea"/>
                <a:cs typeface="+mn-cs"/>
              </a:rPr>
              <a:t>is </a:t>
            </a:r>
            <a:r>
              <a:rPr lang="en-US" sz="1200" i="1" kern="1200" dirty="0" smtClean="0">
                <a:solidFill>
                  <a:schemeClr val="tx1"/>
                </a:solidFill>
                <a:effectLst/>
                <a:latin typeface="+mn-lt"/>
                <a:ea typeface="+mn-ea"/>
                <a:cs typeface="+mn-cs"/>
              </a:rPr>
              <a:t>story,</a:t>
            </a:r>
            <a:r>
              <a:rPr lang="en-US" sz="1200" kern="1200" dirty="0" smtClean="0">
                <a:solidFill>
                  <a:schemeClr val="tx1"/>
                </a:solidFill>
                <a:effectLst/>
                <a:latin typeface="+mn-lt"/>
                <a:ea typeface="+mn-ea"/>
                <a:cs typeface="+mn-cs"/>
              </a:rPr>
              <a:t> or </a:t>
            </a:r>
            <a:r>
              <a:rPr lang="en-US" sz="1200" i="1" kern="1200" dirty="0" smtClean="0">
                <a:solidFill>
                  <a:schemeClr val="tx1"/>
                </a:solidFill>
                <a:effectLst/>
                <a:latin typeface="+mn-lt"/>
                <a:ea typeface="+mn-ea"/>
                <a:cs typeface="+mn-cs"/>
              </a:rPr>
              <a:t>morality tale</a:t>
            </a:r>
            <a:r>
              <a:rPr lang="en-US" sz="1200" kern="1200" dirty="0" smtClean="0">
                <a:solidFill>
                  <a:schemeClr val="tx1"/>
                </a:solidFill>
                <a:effectLst/>
                <a:latin typeface="+mn-lt"/>
                <a:ea typeface="+mn-ea"/>
                <a:cs typeface="+mn-cs"/>
              </a:rPr>
              <a:t>.  Sometimes the word </a:t>
            </a:r>
            <a:r>
              <a:rPr lang="en-US" sz="1200" i="1" kern="1200" dirty="0" smtClean="0">
                <a:solidFill>
                  <a:schemeClr val="tx1"/>
                </a:solidFill>
                <a:effectLst/>
                <a:latin typeface="+mn-lt"/>
                <a:ea typeface="+mn-ea"/>
                <a:cs typeface="+mn-cs"/>
              </a:rPr>
              <a:t>lesson </a:t>
            </a:r>
            <a:r>
              <a:rPr lang="en-US" sz="1200" kern="1200" dirty="0" smtClean="0">
                <a:solidFill>
                  <a:schemeClr val="tx1"/>
                </a:solidFill>
                <a:effectLst/>
                <a:latin typeface="+mn-lt"/>
                <a:ea typeface="+mn-ea"/>
                <a:cs typeface="+mn-cs"/>
              </a:rPr>
              <a:t>is used.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Our text tells us that Jesus taught in parables.  In other words, He used stories to teach the lessons He wanted people to understand.</a:t>
            </a:r>
          </a:p>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What evidence do we have that Jesus was teaching His disciples as well as other people?  Matthew 15:15</a:t>
            </a:r>
          </a:p>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What did Jesus want His disciples (followers) to do with the messages He gave to them?  Matthew 28:19, 20</a:t>
            </a:r>
          </a:p>
          <a:p>
            <a:r>
              <a:rPr lang="en-US" sz="1200"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6452300-1E42-274A-87C2-C683404BD6CF}" type="slidenum">
              <a:rPr lang="en-US" smtClean="0"/>
              <a:t>6</a:t>
            </a:fld>
            <a:endParaRPr lang="en-US"/>
          </a:p>
        </p:txBody>
      </p:sp>
    </p:spTree>
    <p:extLst>
      <p:ext uri="{BB962C8B-B14F-4D97-AF65-F5344CB8AC3E}">
        <p14:creationId xmlns:p14="http://schemas.microsoft.com/office/powerpoint/2010/main" val="5147116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“Christ commissioned His disciples to do the work He had left in their hands, beginning at Jerusalem...But the work was not to stop here.  It was to be extended to the earth’s remotest bounds.  To His disciples Christ said, ‘You have been witnesses of My life of self-sacrifice in behalf of the world.  You have witnessed My labors for Israel...You have seen that all who come to Me, confessing their sins, I freely receive...To you, My disciples, I commit this message of mercy.  It is to be given...to all nations, tongues, and peoples...’” (The Desire of Ages, pp. 821, 822).</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An iceberg is a massive expanse of ice that has broken away from a glacier and floats in the sea.  Ships’ captains are aware that by far the larger part of the iceberg (perhaps 90%) is </a:t>
            </a:r>
            <a:r>
              <a:rPr lang="en-US" sz="1200" i="1" kern="1200" dirty="0" smtClean="0">
                <a:solidFill>
                  <a:schemeClr val="tx1"/>
                </a:solidFill>
                <a:effectLst/>
                <a:latin typeface="+mn-lt"/>
                <a:ea typeface="+mn-ea"/>
                <a:cs typeface="+mn-cs"/>
              </a:rPr>
              <a:t>below t</a:t>
            </a:r>
            <a:r>
              <a:rPr lang="en-US" sz="1200" kern="1200" dirty="0" smtClean="0">
                <a:solidFill>
                  <a:schemeClr val="tx1"/>
                </a:solidFill>
                <a:effectLst/>
                <a:latin typeface="+mn-lt"/>
                <a:ea typeface="+mn-ea"/>
                <a:cs typeface="+mn-cs"/>
              </a:rPr>
              <a:t>he surface of the water.  What can be seen is called the “tip of the iceberg.”  What we have done with this lesson is to show only the “tip” of the personality of Christ.  We have touched briefly on three of the countless facets of His personality.  He is our Role Model in all phases of our lives.  By studying the first four books of the New Testament (Matthew, Mark, Luke, John) and by reading </a:t>
            </a:r>
            <a:r>
              <a:rPr lang="en-US" sz="1200" i="1" kern="1200" dirty="0" smtClean="0">
                <a:solidFill>
                  <a:schemeClr val="tx1"/>
                </a:solidFill>
                <a:effectLst/>
                <a:latin typeface="+mn-lt"/>
                <a:ea typeface="+mn-ea"/>
                <a:cs typeface="+mn-cs"/>
              </a:rPr>
              <a:t>The Desire of Ages</a:t>
            </a:r>
            <a:r>
              <a:rPr lang="en-US" sz="1200" kern="1200" dirty="0" smtClean="0">
                <a:solidFill>
                  <a:schemeClr val="tx1"/>
                </a:solidFill>
                <a:effectLst/>
                <a:latin typeface="+mn-lt"/>
                <a:ea typeface="+mn-ea"/>
                <a:cs typeface="+mn-cs"/>
              </a:rPr>
              <a:t>, we can gain a better understanding of the character of Jesus.  As we expand our knowledge of Him, we can begin to ask ourselves, “What would Jesus do?” when we are faced with hard problems.</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6452300-1E42-274A-87C2-C683404BD6CF}" type="slidenum">
              <a:rPr lang="en-US" smtClean="0"/>
              <a:t>7</a:t>
            </a:fld>
            <a:endParaRPr lang="en-US"/>
          </a:p>
        </p:txBody>
      </p:sp>
    </p:spTree>
    <p:extLst>
      <p:ext uri="{BB962C8B-B14F-4D97-AF65-F5344CB8AC3E}">
        <p14:creationId xmlns:p14="http://schemas.microsoft.com/office/powerpoint/2010/main" val="8495299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USING JESUS AS MY ROLE MODEL WILL HELP ME TO MAKE BETTER DECISIONS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 girl was given a beautiful, expensive piece of cloth from which to make a very special dress.  Eagerly she slashed into the fabric, cutting this way and that.  When she tried to put the pieces together into a garment, she found that she could do nothing with it.  Finding the girl crying, her mother helped her to sew the ragged pieces together again into one large length, joining the pieces so skillfully that the seams scarcely showed.  Then the mother and daughter carefully pinned a pattern onto the cloth and cut around it.  When the dress was complete, the daughter turned to her mother and exclaimed, “Why, what I really needed was a pattern!”</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So it is with us.  Jesus is our role model, our pattern.  And despite the tears and tatters of life, when we follow Him we will be made perfect.  Jesus will help patch together the torn fabric of our lives, and by following the Pattern, we will be beautiful.</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6452300-1E42-274A-87C2-C683404BD6CF}" type="slidenum">
              <a:rPr lang="en-US" smtClean="0"/>
              <a:t>8</a:t>
            </a:fld>
            <a:endParaRPr lang="en-US"/>
          </a:p>
        </p:txBody>
      </p:sp>
    </p:spTree>
    <p:extLst>
      <p:ext uri="{BB962C8B-B14F-4D97-AF65-F5344CB8AC3E}">
        <p14:creationId xmlns:p14="http://schemas.microsoft.com/office/powerpoint/2010/main" val="12426992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547CD74-46B9-114D-A8D0-02EF10462779}" type="datetimeFigureOut">
              <a:rPr lang="en-US" smtClean="0"/>
              <a:t>5/15/2016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7746BB-3C26-AA41-9BCE-5F9862D70504}" type="slidenum">
              <a:rPr lang="en-US" smtClean="0"/>
              <a:t>‹#›</a:t>
            </a:fld>
            <a:endParaRPr lang="en-US"/>
          </a:p>
        </p:txBody>
      </p:sp>
    </p:spTree>
    <p:extLst>
      <p:ext uri="{BB962C8B-B14F-4D97-AF65-F5344CB8AC3E}">
        <p14:creationId xmlns:p14="http://schemas.microsoft.com/office/powerpoint/2010/main" val="1713467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547CD74-46B9-114D-A8D0-02EF10462779}" type="datetimeFigureOut">
              <a:rPr lang="en-US" smtClean="0"/>
              <a:t>5/15/2016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7746BB-3C26-AA41-9BCE-5F9862D70504}" type="slidenum">
              <a:rPr lang="en-US" smtClean="0"/>
              <a:t>‹#›</a:t>
            </a:fld>
            <a:endParaRPr lang="en-US"/>
          </a:p>
        </p:txBody>
      </p:sp>
    </p:spTree>
    <p:extLst>
      <p:ext uri="{BB962C8B-B14F-4D97-AF65-F5344CB8AC3E}">
        <p14:creationId xmlns:p14="http://schemas.microsoft.com/office/powerpoint/2010/main" val="1499223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547CD74-46B9-114D-A8D0-02EF10462779}" type="datetimeFigureOut">
              <a:rPr lang="en-US" smtClean="0"/>
              <a:t>5/15/2016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7746BB-3C26-AA41-9BCE-5F9862D70504}" type="slidenum">
              <a:rPr lang="en-US" smtClean="0"/>
              <a:t>‹#›</a:t>
            </a:fld>
            <a:endParaRPr lang="en-US"/>
          </a:p>
        </p:txBody>
      </p:sp>
    </p:spTree>
    <p:extLst>
      <p:ext uri="{BB962C8B-B14F-4D97-AF65-F5344CB8AC3E}">
        <p14:creationId xmlns:p14="http://schemas.microsoft.com/office/powerpoint/2010/main" val="1022036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547CD74-46B9-114D-A8D0-02EF10462779}" type="datetimeFigureOut">
              <a:rPr lang="en-US" smtClean="0"/>
              <a:t>5/15/2016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7746BB-3C26-AA41-9BCE-5F9862D70504}" type="slidenum">
              <a:rPr lang="en-US" smtClean="0"/>
              <a:t>‹#›</a:t>
            </a:fld>
            <a:endParaRPr lang="en-US"/>
          </a:p>
        </p:txBody>
      </p:sp>
    </p:spTree>
    <p:extLst>
      <p:ext uri="{BB962C8B-B14F-4D97-AF65-F5344CB8AC3E}">
        <p14:creationId xmlns:p14="http://schemas.microsoft.com/office/powerpoint/2010/main" val="485154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47CD74-46B9-114D-A8D0-02EF10462779}" type="datetimeFigureOut">
              <a:rPr lang="en-US" smtClean="0"/>
              <a:t>5/15/2016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7746BB-3C26-AA41-9BCE-5F9862D70504}" type="slidenum">
              <a:rPr lang="en-US" smtClean="0"/>
              <a:t>‹#›</a:t>
            </a:fld>
            <a:endParaRPr lang="en-US"/>
          </a:p>
        </p:txBody>
      </p:sp>
    </p:spTree>
    <p:extLst>
      <p:ext uri="{BB962C8B-B14F-4D97-AF65-F5344CB8AC3E}">
        <p14:creationId xmlns:p14="http://schemas.microsoft.com/office/powerpoint/2010/main" val="2141118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547CD74-46B9-114D-A8D0-02EF10462779}" type="datetimeFigureOut">
              <a:rPr lang="en-US" smtClean="0"/>
              <a:t>5/15/2016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7746BB-3C26-AA41-9BCE-5F9862D70504}" type="slidenum">
              <a:rPr lang="en-US" smtClean="0"/>
              <a:t>‹#›</a:t>
            </a:fld>
            <a:endParaRPr lang="en-US"/>
          </a:p>
        </p:txBody>
      </p:sp>
    </p:spTree>
    <p:extLst>
      <p:ext uri="{BB962C8B-B14F-4D97-AF65-F5344CB8AC3E}">
        <p14:creationId xmlns:p14="http://schemas.microsoft.com/office/powerpoint/2010/main" val="400013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547CD74-46B9-114D-A8D0-02EF10462779}" type="datetimeFigureOut">
              <a:rPr lang="en-US" smtClean="0"/>
              <a:t>5/15/2016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7746BB-3C26-AA41-9BCE-5F9862D70504}" type="slidenum">
              <a:rPr lang="en-US" smtClean="0"/>
              <a:t>‹#›</a:t>
            </a:fld>
            <a:endParaRPr lang="en-US"/>
          </a:p>
        </p:txBody>
      </p:sp>
    </p:spTree>
    <p:extLst>
      <p:ext uri="{BB962C8B-B14F-4D97-AF65-F5344CB8AC3E}">
        <p14:creationId xmlns:p14="http://schemas.microsoft.com/office/powerpoint/2010/main" val="1410541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547CD74-46B9-114D-A8D0-02EF10462779}" type="datetimeFigureOut">
              <a:rPr lang="en-US" smtClean="0"/>
              <a:t>5/15/2016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7746BB-3C26-AA41-9BCE-5F9862D70504}" type="slidenum">
              <a:rPr lang="en-US" smtClean="0"/>
              <a:t>‹#›</a:t>
            </a:fld>
            <a:endParaRPr lang="en-US"/>
          </a:p>
        </p:txBody>
      </p:sp>
    </p:spTree>
    <p:extLst>
      <p:ext uri="{BB962C8B-B14F-4D97-AF65-F5344CB8AC3E}">
        <p14:creationId xmlns:p14="http://schemas.microsoft.com/office/powerpoint/2010/main" val="902339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47CD74-46B9-114D-A8D0-02EF10462779}" type="datetimeFigureOut">
              <a:rPr lang="en-US" smtClean="0"/>
              <a:t>5/15/2016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7746BB-3C26-AA41-9BCE-5F9862D70504}" type="slidenum">
              <a:rPr lang="en-US" smtClean="0"/>
              <a:t>‹#›</a:t>
            </a:fld>
            <a:endParaRPr lang="en-US"/>
          </a:p>
        </p:txBody>
      </p:sp>
    </p:spTree>
    <p:extLst>
      <p:ext uri="{BB962C8B-B14F-4D97-AF65-F5344CB8AC3E}">
        <p14:creationId xmlns:p14="http://schemas.microsoft.com/office/powerpoint/2010/main" val="82948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47CD74-46B9-114D-A8D0-02EF10462779}" type="datetimeFigureOut">
              <a:rPr lang="en-US" smtClean="0"/>
              <a:t>5/15/2016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7746BB-3C26-AA41-9BCE-5F9862D70504}" type="slidenum">
              <a:rPr lang="en-US" smtClean="0"/>
              <a:t>‹#›</a:t>
            </a:fld>
            <a:endParaRPr lang="en-US"/>
          </a:p>
        </p:txBody>
      </p:sp>
    </p:spTree>
    <p:extLst>
      <p:ext uri="{BB962C8B-B14F-4D97-AF65-F5344CB8AC3E}">
        <p14:creationId xmlns:p14="http://schemas.microsoft.com/office/powerpoint/2010/main" val="4011912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47CD74-46B9-114D-A8D0-02EF10462779}" type="datetimeFigureOut">
              <a:rPr lang="en-US" smtClean="0"/>
              <a:t>5/15/2016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7746BB-3C26-AA41-9BCE-5F9862D70504}" type="slidenum">
              <a:rPr lang="en-US" smtClean="0"/>
              <a:t>‹#›</a:t>
            </a:fld>
            <a:endParaRPr lang="en-US"/>
          </a:p>
        </p:txBody>
      </p:sp>
    </p:spTree>
    <p:extLst>
      <p:ext uri="{BB962C8B-B14F-4D97-AF65-F5344CB8AC3E}">
        <p14:creationId xmlns:p14="http://schemas.microsoft.com/office/powerpoint/2010/main" val="1870943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47CD74-46B9-114D-A8D0-02EF10462779}" type="datetimeFigureOut">
              <a:rPr lang="en-US" smtClean="0"/>
              <a:t>5/15/2016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7746BB-3C26-AA41-9BCE-5F9862D70504}" type="slidenum">
              <a:rPr lang="en-US" smtClean="0"/>
              <a:t>‹#›</a:t>
            </a:fld>
            <a:endParaRPr lang="en-US"/>
          </a:p>
        </p:txBody>
      </p:sp>
    </p:spTree>
    <p:extLst>
      <p:ext uri="{BB962C8B-B14F-4D97-AF65-F5344CB8AC3E}">
        <p14:creationId xmlns:p14="http://schemas.microsoft.com/office/powerpoint/2010/main" val="12778336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9309096" cy="6858001"/>
          </a:xfrm>
          <a:prstGeom prst="rect">
            <a:avLst/>
          </a:prstGeom>
        </p:spPr>
      </p:pic>
      <p:sp>
        <p:nvSpPr>
          <p:cNvPr id="2" name="Title 1"/>
          <p:cNvSpPr>
            <a:spLocks noGrp="1"/>
          </p:cNvSpPr>
          <p:nvPr>
            <p:ph type="ctrTitle"/>
          </p:nvPr>
        </p:nvSpPr>
        <p:spPr>
          <a:xfrm>
            <a:off x="685800" y="3899432"/>
            <a:ext cx="7772400" cy="2387600"/>
          </a:xfrm>
        </p:spPr>
        <p:txBody>
          <a:bodyPr>
            <a:normAutofit/>
          </a:bodyPr>
          <a:lstStyle/>
          <a:p>
            <a:r>
              <a:rPr lang="en-US" sz="4800" b="1" dirty="0" smtClean="0">
                <a:solidFill>
                  <a:schemeClr val="bg1"/>
                </a:solidFill>
                <a:latin typeface="+mn-lt"/>
              </a:rPr>
              <a:t>Women </a:t>
            </a:r>
            <a:r>
              <a:rPr lang="en-US" sz="4800" b="1" i="1" dirty="0" smtClean="0">
                <a:solidFill>
                  <a:srgbClr val="FFC000"/>
                </a:solidFill>
                <a:latin typeface="Palatino Linotype" charset="0"/>
                <a:ea typeface="Palatino Linotype" charset="0"/>
                <a:cs typeface="Palatino Linotype" charset="0"/>
              </a:rPr>
              <a:t>Discovering</a:t>
            </a:r>
            <a:r>
              <a:rPr lang="en-US" sz="4800" b="1" dirty="0" smtClean="0">
                <a:solidFill>
                  <a:srgbClr val="FFC000"/>
                </a:solidFill>
                <a:latin typeface="+mn-lt"/>
              </a:rPr>
              <a:t> </a:t>
            </a:r>
            <a:r>
              <a:rPr lang="en-US" sz="4800" b="1" dirty="0" smtClean="0">
                <a:solidFill>
                  <a:schemeClr val="bg1"/>
                </a:solidFill>
                <a:latin typeface="+mn-lt"/>
              </a:rPr>
              <a:t>Jesus</a:t>
            </a:r>
            <a:endParaRPr lang="en-US" sz="4800" b="1" i="1" dirty="0">
              <a:solidFill>
                <a:schemeClr val="bg1"/>
              </a:solidFill>
              <a:latin typeface="Palatino Linotype" charset="0"/>
              <a:ea typeface="Palatino Linotype" charset="0"/>
              <a:cs typeface="Palatino Linotype" charset="0"/>
            </a:endParaRPr>
          </a:p>
        </p:txBody>
      </p:sp>
      <p:pic>
        <p:nvPicPr>
          <p:cNvPr id="5" name="Picture 7" descr="WMLOGO-small"/>
          <p:cNvPicPr>
            <a:picLocks noChangeAspect="1" noChangeArrowheads="1"/>
          </p:cNvPicPr>
          <p:nvPr/>
        </p:nvPicPr>
        <p:blipFill>
          <a:blip r:embed="rId4"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8463012" y="6355080"/>
            <a:ext cx="514350" cy="393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3172301" y="6287032"/>
            <a:ext cx="2816347" cy="523220"/>
          </a:xfrm>
          <a:prstGeom prst="rect">
            <a:avLst/>
          </a:prstGeom>
          <a:noFill/>
        </p:spPr>
        <p:txBody>
          <a:bodyPr wrap="none" rtlCol="0">
            <a:spAutoFit/>
          </a:bodyPr>
          <a:lstStyle/>
          <a:p>
            <a:pPr algn="ctr"/>
            <a:r>
              <a:rPr lang="en-US" sz="1400" dirty="0" smtClean="0">
                <a:latin typeface="Palatino Linotype" charset="0"/>
                <a:ea typeface="Palatino Linotype" charset="0"/>
                <a:cs typeface="Palatino Linotype" charset="0"/>
              </a:rPr>
              <a:t>General Conference</a:t>
            </a:r>
          </a:p>
          <a:p>
            <a:pPr algn="ctr"/>
            <a:r>
              <a:rPr lang="en-US" sz="1400" dirty="0" smtClean="0">
                <a:latin typeface="Palatino Linotype" charset="0"/>
                <a:ea typeface="Palatino Linotype" charset="0"/>
                <a:cs typeface="Palatino Linotype" charset="0"/>
              </a:rPr>
              <a:t>Women's Ministries Department</a:t>
            </a:r>
            <a:endParaRPr lang="en-US" sz="1400" dirty="0">
              <a:latin typeface="Palatino Linotype" charset="0"/>
              <a:ea typeface="Palatino Linotype" charset="0"/>
              <a:cs typeface="Palatino Linotype" charset="0"/>
            </a:endParaRPr>
          </a:p>
        </p:txBody>
      </p:sp>
    </p:spTree>
    <p:extLst>
      <p:ext uri="{BB962C8B-B14F-4D97-AF65-F5344CB8AC3E}">
        <p14:creationId xmlns:p14="http://schemas.microsoft.com/office/powerpoint/2010/main" val="2961562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9309096" cy="6858001"/>
          </a:xfrm>
          <a:prstGeom prst="rect">
            <a:avLst/>
          </a:prstGeom>
        </p:spPr>
      </p:pic>
      <p:sp>
        <p:nvSpPr>
          <p:cNvPr id="2" name="Title 1"/>
          <p:cNvSpPr>
            <a:spLocks noGrp="1"/>
          </p:cNvSpPr>
          <p:nvPr>
            <p:ph type="ctrTitle"/>
          </p:nvPr>
        </p:nvSpPr>
        <p:spPr>
          <a:xfrm>
            <a:off x="685800" y="3899432"/>
            <a:ext cx="7772400" cy="2387600"/>
          </a:xfrm>
        </p:spPr>
        <p:txBody>
          <a:bodyPr>
            <a:normAutofit/>
          </a:bodyPr>
          <a:lstStyle/>
          <a:p>
            <a:r>
              <a:rPr lang="en-US" sz="4800" b="1" dirty="0">
                <a:solidFill>
                  <a:srgbClr val="FFC000"/>
                </a:solidFill>
                <a:latin typeface="+mn-lt"/>
              </a:rPr>
              <a:t>Lesson </a:t>
            </a:r>
            <a:r>
              <a:rPr lang="en-US" sz="4800" b="1" dirty="0" smtClean="0">
                <a:solidFill>
                  <a:srgbClr val="FFC000"/>
                </a:solidFill>
                <a:latin typeface="+mn-lt"/>
              </a:rPr>
              <a:t>Four</a:t>
            </a:r>
            <a:br>
              <a:rPr lang="en-US" sz="4800" b="1" dirty="0" smtClean="0">
                <a:solidFill>
                  <a:srgbClr val="FFC000"/>
                </a:solidFill>
                <a:latin typeface="+mn-lt"/>
              </a:rPr>
            </a:br>
            <a:r>
              <a:rPr lang="en-US" sz="4800" b="1" dirty="0" smtClean="0">
                <a:solidFill>
                  <a:schemeClr val="bg1"/>
                </a:solidFill>
                <a:latin typeface="+mn-lt"/>
              </a:rPr>
              <a:t>Jesus </a:t>
            </a:r>
            <a:r>
              <a:rPr lang="en-US" sz="4800" b="1" dirty="0">
                <a:solidFill>
                  <a:schemeClr val="bg1"/>
                </a:solidFill>
                <a:latin typeface="+mn-lt"/>
              </a:rPr>
              <a:t>is </a:t>
            </a:r>
            <a:r>
              <a:rPr lang="en-US" sz="4800" b="1" i="1" dirty="0">
                <a:solidFill>
                  <a:schemeClr val="bg1"/>
                </a:solidFill>
                <a:latin typeface="Palatino Linotype" charset="0"/>
                <a:ea typeface="Palatino Linotype" charset="0"/>
                <a:cs typeface="Palatino Linotype" charset="0"/>
              </a:rPr>
              <a:t>My </a:t>
            </a:r>
            <a:r>
              <a:rPr lang="en-US" sz="4800" b="1" i="1" dirty="0" smtClean="0">
                <a:solidFill>
                  <a:schemeClr val="bg1"/>
                </a:solidFill>
                <a:latin typeface="Palatino Linotype" charset="0"/>
                <a:ea typeface="Palatino Linotype" charset="0"/>
                <a:cs typeface="Palatino Linotype" charset="0"/>
              </a:rPr>
              <a:t>Role Model</a:t>
            </a:r>
            <a:endParaRPr lang="en-US" sz="4800" b="1" i="1" dirty="0">
              <a:solidFill>
                <a:schemeClr val="bg1"/>
              </a:solidFill>
              <a:latin typeface="Palatino Linotype" charset="0"/>
              <a:ea typeface="Palatino Linotype" charset="0"/>
              <a:cs typeface="Palatino Linotype" charset="0"/>
            </a:endParaRPr>
          </a:p>
        </p:txBody>
      </p:sp>
    </p:spTree>
    <p:extLst>
      <p:ext uri="{BB962C8B-B14F-4D97-AF65-F5344CB8AC3E}">
        <p14:creationId xmlns:p14="http://schemas.microsoft.com/office/powerpoint/2010/main" val="13954178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023" y="0"/>
            <a:ext cx="9507119" cy="6858000"/>
          </a:xfrm>
          <a:prstGeom prst="rect">
            <a:avLst/>
          </a:prstGeom>
        </p:spPr>
      </p:pic>
      <p:sp>
        <p:nvSpPr>
          <p:cNvPr id="2" name="Title 1"/>
          <p:cNvSpPr>
            <a:spLocks noGrp="1"/>
          </p:cNvSpPr>
          <p:nvPr>
            <p:ph type="title"/>
          </p:nvPr>
        </p:nvSpPr>
        <p:spPr>
          <a:xfrm>
            <a:off x="445770" y="835389"/>
            <a:ext cx="7886700" cy="1325563"/>
          </a:xfrm>
        </p:spPr>
        <p:txBody>
          <a:bodyPr>
            <a:normAutofit fontScale="90000"/>
          </a:bodyPr>
          <a:lstStyle/>
          <a:p>
            <a:r>
              <a:rPr lang="en-US" b="1" dirty="0" smtClean="0">
                <a:solidFill>
                  <a:schemeClr val="bg1"/>
                </a:solidFill>
                <a:latin typeface="+mn-lt"/>
              </a:rPr>
              <a:t/>
            </a:r>
            <a:br>
              <a:rPr lang="en-US" b="1" dirty="0" smtClean="0">
                <a:solidFill>
                  <a:schemeClr val="bg1"/>
                </a:solidFill>
                <a:latin typeface="+mn-lt"/>
              </a:rPr>
            </a:br>
            <a:r>
              <a:rPr lang="en-US" b="1" dirty="0" smtClean="0">
                <a:solidFill>
                  <a:schemeClr val="bg1"/>
                </a:solidFill>
                <a:latin typeface="+mn-lt"/>
              </a:rPr>
              <a:t>OUR </a:t>
            </a:r>
            <a:r>
              <a:rPr lang="en-US" b="1" dirty="0">
                <a:solidFill>
                  <a:schemeClr val="bg1"/>
                </a:solidFill>
                <a:latin typeface="+mn-lt"/>
              </a:rPr>
              <a:t>ROLE MODEL</a:t>
            </a:r>
            <a:br>
              <a:rPr lang="en-US" b="1" dirty="0">
                <a:solidFill>
                  <a:schemeClr val="bg1"/>
                </a:solidFill>
                <a:latin typeface="+mn-lt"/>
              </a:rPr>
            </a:br>
            <a:endParaRPr lang="en-US" b="1" dirty="0">
              <a:solidFill>
                <a:schemeClr val="bg1"/>
              </a:solidFill>
              <a:latin typeface="+mn-lt"/>
            </a:endParaRPr>
          </a:p>
        </p:txBody>
      </p:sp>
      <p:sp>
        <p:nvSpPr>
          <p:cNvPr id="3" name="Content Placeholder 2"/>
          <p:cNvSpPr>
            <a:spLocks noGrp="1"/>
          </p:cNvSpPr>
          <p:nvPr>
            <p:ph idx="1"/>
          </p:nvPr>
        </p:nvSpPr>
        <p:spPr>
          <a:xfrm>
            <a:off x="628650" y="2191385"/>
            <a:ext cx="7886700" cy="4351338"/>
          </a:xfrm>
        </p:spPr>
        <p:txBody>
          <a:bodyPr/>
          <a:lstStyle/>
          <a:p>
            <a:pPr marL="514350" lvl="0" indent="-514350">
              <a:buAutoNum type="arabicPeriod"/>
            </a:pPr>
            <a:r>
              <a:rPr lang="en-US" dirty="0" smtClean="0"/>
              <a:t>Where </a:t>
            </a:r>
            <a:r>
              <a:rPr lang="en-US" dirty="0"/>
              <a:t>did Jesus live for a time, and what gives Him the qualifications to be our role model?  (John 1:14)</a:t>
            </a:r>
          </a:p>
          <a:p>
            <a:pPr marL="0" indent="0">
              <a:buNone/>
            </a:pPr>
            <a:endParaRPr lang="en-US" dirty="0"/>
          </a:p>
          <a:p>
            <a:pPr marL="0" indent="0" algn="ctr">
              <a:buNone/>
            </a:pPr>
            <a:r>
              <a:rPr lang="en-US" sz="2400" dirty="0">
                <a:solidFill>
                  <a:srgbClr val="7030A0"/>
                </a:solidFill>
              </a:rPr>
              <a:t>The NIV says, “...the glory of the one and only Son, who came from the Father, full of grace and truth.”  Being full of the grace and truth of God, Jesus showed many qualities that are worthy of our emulation.  In this lesson, we shall explore a few of them.</a:t>
            </a:r>
          </a:p>
          <a:p>
            <a:endParaRPr lang="en-US" dirty="0"/>
          </a:p>
        </p:txBody>
      </p:sp>
    </p:spTree>
    <p:extLst>
      <p:ext uri="{BB962C8B-B14F-4D97-AF65-F5344CB8AC3E}">
        <p14:creationId xmlns:p14="http://schemas.microsoft.com/office/powerpoint/2010/main" val="14072333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023" y="0"/>
            <a:ext cx="9507119" cy="6858000"/>
          </a:xfrm>
          <a:prstGeom prst="rect">
            <a:avLst/>
          </a:prstGeom>
        </p:spPr>
      </p:pic>
      <p:sp>
        <p:nvSpPr>
          <p:cNvPr id="2" name="Title 1"/>
          <p:cNvSpPr>
            <a:spLocks noGrp="1"/>
          </p:cNvSpPr>
          <p:nvPr>
            <p:ph type="title"/>
          </p:nvPr>
        </p:nvSpPr>
        <p:spPr>
          <a:xfrm>
            <a:off x="524148" y="730888"/>
            <a:ext cx="7886700" cy="1325563"/>
          </a:xfrm>
        </p:spPr>
        <p:txBody>
          <a:bodyPr/>
          <a:lstStyle/>
          <a:p>
            <a:r>
              <a:rPr lang="en-US" b="1" dirty="0">
                <a:solidFill>
                  <a:schemeClr val="bg1"/>
                </a:solidFill>
                <a:latin typeface="+mn-lt"/>
              </a:rPr>
              <a:t>SUBMISSION</a:t>
            </a:r>
          </a:p>
        </p:txBody>
      </p:sp>
      <p:sp>
        <p:nvSpPr>
          <p:cNvPr id="3" name="Content Placeholder 2"/>
          <p:cNvSpPr>
            <a:spLocks noGrp="1"/>
          </p:cNvSpPr>
          <p:nvPr>
            <p:ph idx="1"/>
          </p:nvPr>
        </p:nvSpPr>
        <p:spPr>
          <a:xfrm>
            <a:off x="628650" y="2139133"/>
            <a:ext cx="7886700" cy="4351338"/>
          </a:xfrm>
        </p:spPr>
        <p:txBody>
          <a:bodyPr>
            <a:normAutofit/>
          </a:bodyPr>
          <a:lstStyle/>
          <a:p>
            <a:pPr marL="0" lvl="0" indent="0" algn="ctr">
              <a:buNone/>
            </a:pPr>
            <a:r>
              <a:rPr lang="en-US" dirty="0" smtClean="0"/>
              <a:t>2. Perhaps </a:t>
            </a:r>
            <a:r>
              <a:rPr lang="en-US" dirty="0"/>
              <a:t>the most difficult trait for us to acquire is that of submission.  Shortly before Jesus’ death, He demonstrated the most difficult submission to His Father.  Read about it in Matthew 26:39, 42, 44.  How was He showing a submissive spirit?</a:t>
            </a:r>
          </a:p>
          <a:p>
            <a:pPr marL="0" indent="0" algn="ctr">
              <a:buNone/>
            </a:pPr>
            <a:r>
              <a:rPr lang="en-US" dirty="0"/>
              <a:t> </a:t>
            </a:r>
          </a:p>
          <a:p>
            <a:pPr marL="0" lvl="0" indent="0" algn="ctr">
              <a:buNone/>
            </a:pPr>
            <a:r>
              <a:rPr lang="en-US" dirty="0" smtClean="0"/>
              <a:t>3. The </a:t>
            </a:r>
            <a:r>
              <a:rPr lang="en-US" dirty="0"/>
              <a:t>apostle Paul advises women to be submissive to their husbands.  In what way does he limit this submissiveness?  </a:t>
            </a:r>
            <a:r>
              <a:rPr lang="en-US" i="1" dirty="0"/>
              <a:t>(</a:t>
            </a:r>
            <a:r>
              <a:rPr lang="en-US" dirty="0"/>
              <a:t>Colossians 3:18, 19</a:t>
            </a:r>
            <a:r>
              <a:rPr lang="en-US" i="1" dirty="0"/>
              <a:t>)</a:t>
            </a:r>
            <a:endParaRPr lang="en-US" dirty="0"/>
          </a:p>
          <a:p>
            <a:pPr marL="0" indent="0" algn="ctr">
              <a:buNone/>
            </a:pPr>
            <a:r>
              <a:rPr lang="en-US" dirty="0"/>
              <a:t> </a:t>
            </a:r>
          </a:p>
        </p:txBody>
      </p:sp>
    </p:spTree>
    <p:extLst>
      <p:ext uri="{BB962C8B-B14F-4D97-AF65-F5344CB8AC3E}">
        <p14:creationId xmlns:p14="http://schemas.microsoft.com/office/powerpoint/2010/main" val="8959409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023" y="0"/>
            <a:ext cx="9507119" cy="6858000"/>
          </a:xfrm>
          <a:prstGeom prst="rect">
            <a:avLst/>
          </a:prstGeom>
        </p:spPr>
      </p:pic>
      <p:sp>
        <p:nvSpPr>
          <p:cNvPr id="2" name="Title 1"/>
          <p:cNvSpPr>
            <a:spLocks noGrp="1"/>
          </p:cNvSpPr>
          <p:nvPr>
            <p:ph type="title"/>
          </p:nvPr>
        </p:nvSpPr>
        <p:spPr>
          <a:xfrm>
            <a:off x="602524" y="521882"/>
            <a:ext cx="5510894" cy="1325563"/>
          </a:xfrm>
        </p:spPr>
        <p:txBody>
          <a:bodyPr>
            <a:normAutofit/>
          </a:bodyPr>
          <a:lstStyle/>
          <a:p>
            <a:r>
              <a:rPr lang="en-US" sz="4000" b="1">
                <a:solidFill>
                  <a:schemeClr val="bg1"/>
                </a:solidFill>
                <a:latin typeface="+mn-lt"/>
              </a:rPr>
              <a:t>COMPASSIONATE UNDERSTANDING</a:t>
            </a:r>
          </a:p>
        </p:txBody>
      </p:sp>
      <p:sp>
        <p:nvSpPr>
          <p:cNvPr id="3" name="Content Placeholder 2"/>
          <p:cNvSpPr>
            <a:spLocks noGrp="1"/>
          </p:cNvSpPr>
          <p:nvPr>
            <p:ph idx="1"/>
          </p:nvPr>
        </p:nvSpPr>
        <p:spPr>
          <a:xfrm>
            <a:off x="707028" y="2322012"/>
            <a:ext cx="7886700" cy="4351338"/>
          </a:xfrm>
        </p:spPr>
        <p:txBody>
          <a:bodyPr>
            <a:normAutofit fontScale="77500" lnSpcReduction="20000"/>
          </a:bodyPr>
          <a:lstStyle/>
          <a:p>
            <a:pPr marL="0" lvl="0" indent="0" algn="ctr">
              <a:lnSpc>
                <a:spcPct val="120000"/>
              </a:lnSpc>
              <a:buNone/>
            </a:pPr>
            <a:r>
              <a:rPr lang="en-US" dirty="0" smtClean="0"/>
              <a:t>4. What </a:t>
            </a:r>
            <a:r>
              <a:rPr lang="en-US" dirty="0"/>
              <a:t>distressing physical condition had a certain woman suffered, and for how long?  </a:t>
            </a:r>
            <a:r>
              <a:rPr lang="en-US" i="1" dirty="0"/>
              <a:t>(Mark 5:25</a:t>
            </a:r>
            <a:r>
              <a:rPr lang="en-US" i="1" dirty="0" smtClean="0"/>
              <a:t>)</a:t>
            </a:r>
            <a:r>
              <a:rPr lang="en-US" dirty="0"/>
              <a:t> </a:t>
            </a:r>
          </a:p>
          <a:p>
            <a:pPr marL="0" lvl="0" indent="0" algn="ctr">
              <a:lnSpc>
                <a:spcPct val="120000"/>
              </a:lnSpc>
              <a:buNone/>
            </a:pPr>
            <a:r>
              <a:rPr lang="en-US" dirty="0" smtClean="0"/>
              <a:t>5. How </a:t>
            </a:r>
            <a:r>
              <a:rPr lang="en-US" dirty="0"/>
              <a:t>had she tried to obtain relief, and with what results?  </a:t>
            </a:r>
            <a:endParaRPr lang="en-US" dirty="0" smtClean="0"/>
          </a:p>
          <a:p>
            <a:pPr marL="0" lvl="0" indent="0" algn="ctr">
              <a:lnSpc>
                <a:spcPct val="120000"/>
              </a:lnSpc>
              <a:buNone/>
            </a:pPr>
            <a:r>
              <a:rPr lang="en-US" dirty="0" smtClean="0"/>
              <a:t>(</a:t>
            </a:r>
            <a:r>
              <a:rPr lang="en-US" dirty="0"/>
              <a:t>Mark 5:26</a:t>
            </a:r>
            <a:r>
              <a:rPr lang="en-US" dirty="0" smtClean="0"/>
              <a:t>)</a:t>
            </a:r>
            <a:endParaRPr lang="en-US" dirty="0"/>
          </a:p>
          <a:p>
            <a:pPr marL="0" lvl="0" indent="0" algn="ctr">
              <a:lnSpc>
                <a:spcPct val="120000"/>
              </a:lnSpc>
              <a:buNone/>
            </a:pPr>
            <a:r>
              <a:rPr lang="en-US" dirty="0" smtClean="0"/>
              <a:t>6. When </a:t>
            </a:r>
            <a:r>
              <a:rPr lang="en-US" dirty="0"/>
              <a:t>this woman heard about Jesus, she tried to reach Him, but had great difficulty because of the crowds.  What was she finally able to do, and what happened?  (Mark 5:27-29</a:t>
            </a:r>
            <a:r>
              <a:rPr lang="en-US" dirty="0" smtClean="0"/>
              <a:t>)</a:t>
            </a:r>
            <a:r>
              <a:rPr lang="en-US" dirty="0"/>
              <a:t> </a:t>
            </a:r>
          </a:p>
          <a:p>
            <a:pPr marL="0" lvl="0" indent="0" algn="ctr">
              <a:lnSpc>
                <a:spcPct val="120000"/>
              </a:lnSpc>
              <a:buNone/>
            </a:pPr>
            <a:r>
              <a:rPr lang="en-US" dirty="0" smtClean="0"/>
              <a:t>7. Read </a:t>
            </a:r>
            <a:r>
              <a:rPr lang="en-US" dirty="0"/>
              <a:t>the rest of the story in versus 30-34.  How did Jesus react to this woman’s problem?</a:t>
            </a:r>
          </a:p>
          <a:p>
            <a:pPr marL="0" indent="0" algn="ctr">
              <a:lnSpc>
                <a:spcPct val="120000"/>
              </a:lnSpc>
              <a:buNone/>
            </a:pPr>
            <a:r>
              <a:rPr lang="en-US" dirty="0"/>
              <a:t> </a:t>
            </a:r>
          </a:p>
        </p:txBody>
      </p:sp>
    </p:spTree>
    <p:extLst>
      <p:ext uri="{BB962C8B-B14F-4D97-AF65-F5344CB8AC3E}">
        <p14:creationId xmlns:p14="http://schemas.microsoft.com/office/powerpoint/2010/main" val="1357597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023" y="0"/>
            <a:ext cx="9507119" cy="6858000"/>
          </a:xfrm>
          <a:prstGeom prst="rect">
            <a:avLst/>
          </a:prstGeom>
        </p:spPr>
      </p:pic>
      <p:sp>
        <p:nvSpPr>
          <p:cNvPr id="2" name="Title 1"/>
          <p:cNvSpPr>
            <a:spLocks noGrp="1"/>
          </p:cNvSpPr>
          <p:nvPr>
            <p:ph type="title"/>
          </p:nvPr>
        </p:nvSpPr>
        <p:spPr>
          <a:xfrm>
            <a:off x="-76747" y="861517"/>
            <a:ext cx="5876654" cy="1325563"/>
          </a:xfrm>
        </p:spPr>
        <p:txBody>
          <a:bodyPr>
            <a:noAutofit/>
          </a:bodyPr>
          <a:lstStyle/>
          <a:p>
            <a:r>
              <a:rPr lang="en-US" sz="3600" b="1" dirty="0" smtClean="0">
                <a:solidFill>
                  <a:schemeClr val="bg1"/>
                </a:solidFill>
                <a:latin typeface="+mn-lt"/>
              </a:rPr>
              <a:t/>
            </a:r>
            <a:br>
              <a:rPr lang="en-US" sz="3600" b="1" dirty="0" smtClean="0">
                <a:solidFill>
                  <a:schemeClr val="bg1"/>
                </a:solidFill>
                <a:latin typeface="+mn-lt"/>
              </a:rPr>
            </a:br>
            <a:r>
              <a:rPr lang="en-US" sz="3600" b="1" smtClean="0">
                <a:solidFill>
                  <a:schemeClr val="bg1"/>
                </a:solidFill>
                <a:latin typeface="+mn-lt"/>
              </a:rPr>
              <a:t>WITNESSING AND TEACHING</a:t>
            </a:r>
            <a:r>
              <a:rPr lang="en-US" sz="3600" b="1" dirty="0">
                <a:solidFill>
                  <a:schemeClr val="bg1"/>
                </a:solidFill>
                <a:latin typeface="+mn-lt"/>
              </a:rPr>
              <a:t/>
            </a:r>
            <a:br>
              <a:rPr lang="en-US" sz="3600" b="1" dirty="0">
                <a:solidFill>
                  <a:schemeClr val="bg1"/>
                </a:solidFill>
                <a:latin typeface="+mn-lt"/>
              </a:rPr>
            </a:br>
            <a:endParaRPr lang="en-US" sz="3600" dirty="0">
              <a:solidFill>
                <a:schemeClr val="bg1"/>
              </a:solidFill>
              <a:latin typeface="+mn-lt"/>
            </a:endParaRPr>
          </a:p>
        </p:txBody>
      </p:sp>
      <p:sp>
        <p:nvSpPr>
          <p:cNvPr id="3" name="Content Placeholder 2"/>
          <p:cNvSpPr>
            <a:spLocks noGrp="1"/>
          </p:cNvSpPr>
          <p:nvPr>
            <p:ph idx="1"/>
          </p:nvPr>
        </p:nvSpPr>
        <p:spPr>
          <a:xfrm>
            <a:off x="262891" y="2203569"/>
            <a:ext cx="8515350" cy="4351338"/>
          </a:xfrm>
        </p:spPr>
        <p:txBody>
          <a:bodyPr>
            <a:noAutofit/>
          </a:bodyPr>
          <a:lstStyle/>
          <a:p>
            <a:pPr marL="0" lvl="0" indent="0" algn="ctr">
              <a:lnSpc>
                <a:spcPct val="120000"/>
              </a:lnSpc>
              <a:buNone/>
            </a:pPr>
            <a:r>
              <a:rPr lang="en-US" sz="2400" dirty="0" smtClean="0"/>
              <a:t>8. What </a:t>
            </a:r>
            <a:r>
              <a:rPr lang="en-US" sz="2400" dirty="0"/>
              <a:t>method did Jesus use when he spoke to the people?  (Matthew 13:34</a:t>
            </a:r>
            <a:r>
              <a:rPr lang="en-US" sz="2400" dirty="0" smtClean="0"/>
              <a:t>)</a:t>
            </a:r>
            <a:endParaRPr lang="en-US" sz="2400" dirty="0"/>
          </a:p>
          <a:p>
            <a:pPr marL="0" indent="0" algn="ctr">
              <a:lnSpc>
                <a:spcPct val="120000"/>
              </a:lnSpc>
              <a:buNone/>
            </a:pPr>
            <a:r>
              <a:rPr lang="en-US" sz="2400" dirty="0" smtClean="0"/>
              <a:t>9. Another </a:t>
            </a:r>
            <a:r>
              <a:rPr lang="en-US" sz="2400" dirty="0"/>
              <a:t>word for </a:t>
            </a:r>
            <a:r>
              <a:rPr lang="en-US" sz="2400" i="1" dirty="0"/>
              <a:t>parable </a:t>
            </a:r>
            <a:r>
              <a:rPr lang="en-US" sz="2400" dirty="0"/>
              <a:t>is </a:t>
            </a:r>
            <a:r>
              <a:rPr lang="en-US" sz="2400" i="1" dirty="0"/>
              <a:t>story,</a:t>
            </a:r>
            <a:r>
              <a:rPr lang="en-US" sz="2400" dirty="0"/>
              <a:t> or </a:t>
            </a:r>
            <a:r>
              <a:rPr lang="en-US" sz="2400" i="1" dirty="0"/>
              <a:t>morality tale</a:t>
            </a:r>
            <a:r>
              <a:rPr lang="en-US" sz="2400" dirty="0"/>
              <a:t>.  Sometimes the word </a:t>
            </a:r>
            <a:r>
              <a:rPr lang="en-US" sz="2400" i="1" dirty="0"/>
              <a:t>lesson </a:t>
            </a:r>
            <a:r>
              <a:rPr lang="en-US" sz="2400" dirty="0"/>
              <a:t>is used. </a:t>
            </a:r>
          </a:p>
          <a:p>
            <a:pPr marL="0" indent="0" algn="ctr">
              <a:lnSpc>
                <a:spcPct val="120000"/>
              </a:lnSpc>
              <a:buNone/>
            </a:pPr>
            <a:r>
              <a:rPr lang="en-US" sz="2400" dirty="0"/>
              <a:t> </a:t>
            </a:r>
            <a:r>
              <a:rPr lang="en-US" sz="2400" dirty="0" smtClean="0"/>
              <a:t> </a:t>
            </a:r>
            <a:r>
              <a:rPr lang="en-US" sz="2400" dirty="0"/>
              <a:t>Our text tells us that Jesus taught in parables.  In other words, He used stories to teach the lessons He wanted people to understand.</a:t>
            </a:r>
          </a:p>
          <a:p>
            <a:pPr marL="0" indent="0" algn="ctr">
              <a:lnSpc>
                <a:spcPct val="120000"/>
              </a:lnSpc>
              <a:buNone/>
            </a:pPr>
            <a:r>
              <a:rPr lang="en-US" sz="2400" dirty="0"/>
              <a:t> </a:t>
            </a:r>
            <a:r>
              <a:rPr lang="en-US" sz="2400" dirty="0" smtClean="0"/>
              <a:t>What </a:t>
            </a:r>
            <a:r>
              <a:rPr lang="en-US" sz="2400" dirty="0"/>
              <a:t>evidence do we have that Jesus was teaching His disciples as well as other people?  Matthew </a:t>
            </a:r>
            <a:r>
              <a:rPr lang="en-US" sz="2400" dirty="0" smtClean="0"/>
              <a:t>15:15</a:t>
            </a:r>
            <a:endParaRPr lang="en-US" sz="2400" dirty="0"/>
          </a:p>
          <a:p>
            <a:pPr marL="0" indent="0" algn="ctr">
              <a:lnSpc>
                <a:spcPct val="120000"/>
              </a:lnSpc>
              <a:buNone/>
            </a:pPr>
            <a:r>
              <a:rPr lang="en-US" sz="2400" dirty="0"/>
              <a:t> </a:t>
            </a:r>
          </a:p>
        </p:txBody>
      </p:sp>
    </p:spTree>
    <p:extLst>
      <p:ext uri="{BB962C8B-B14F-4D97-AF65-F5344CB8AC3E}">
        <p14:creationId xmlns:p14="http://schemas.microsoft.com/office/powerpoint/2010/main" val="2393685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
            <a:ext cx="9328815" cy="6858000"/>
          </a:xfrm>
          <a:prstGeom prst="rect">
            <a:avLst/>
          </a:prstGeom>
        </p:spPr>
      </p:pic>
      <p:sp>
        <p:nvSpPr>
          <p:cNvPr id="3" name="Content Placeholder 2"/>
          <p:cNvSpPr>
            <a:spLocks noGrp="1"/>
          </p:cNvSpPr>
          <p:nvPr>
            <p:ph idx="1"/>
          </p:nvPr>
        </p:nvSpPr>
        <p:spPr>
          <a:xfrm>
            <a:off x="628650" y="2217511"/>
            <a:ext cx="7886700" cy="4351338"/>
          </a:xfrm>
        </p:spPr>
        <p:txBody>
          <a:bodyPr>
            <a:normAutofit/>
          </a:bodyPr>
          <a:lstStyle/>
          <a:p>
            <a:pPr algn="ctr">
              <a:lnSpc>
                <a:spcPct val="100000"/>
              </a:lnSpc>
            </a:pPr>
            <a:r>
              <a:rPr lang="en-US" sz="2400" dirty="0">
                <a:solidFill>
                  <a:schemeClr val="bg1"/>
                </a:solidFill>
              </a:rPr>
              <a:t>“Christ commissioned His disciples to do the work He had left in their hands, beginning at Jerusalem...But the work was not to stop here.  It was to be extended to the earth’s remotest bounds.  To His disciples Christ said, ‘You have been witnesses of My life of self-sacrifice in behalf of the world.  You have witnessed My labors for Israel...You have seen that all who come to Me, confessing their sins, I freely receive...To you, My disciples, I commit this message of mercy.  It is to be given...to all nations, tongues, and peoples...’” (The Desire of Ages, pp. 821, 822).</a:t>
            </a:r>
          </a:p>
        </p:txBody>
      </p:sp>
    </p:spTree>
    <p:extLst>
      <p:ext uri="{BB962C8B-B14F-4D97-AF65-F5344CB8AC3E}">
        <p14:creationId xmlns:p14="http://schemas.microsoft.com/office/powerpoint/2010/main" val="19713142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
            <a:ext cx="9328815" cy="6858000"/>
          </a:xfrm>
          <a:prstGeom prst="rect">
            <a:avLst/>
          </a:prstGeom>
        </p:spPr>
      </p:pic>
      <p:sp>
        <p:nvSpPr>
          <p:cNvPr id="3" name="Content Placeholder 2"/>
          <p:cNvSpPr>
            <a:spLocks noGrp="1"/>
          </p:cNvSpPr>
          <p:nvPr>
            <p:ph idx="1"/>
          </p:nvPr>
        </p:nvSpPr>
        <p:spPr>
          <a:xfrm>
            <a:off x="707028" y="2896779"/>
            <a:ext cx="7886700" cy="2223861"/>
          </a:xfrm>
        </p:spPr>
        <p:txBody>
          <a:bodyPr>
            <a:normAutofit/>
          </a:bodyPr>
          <a:lstStyle/>
          <a:p>
            <a:pPr marL="0" indent="0" algn="ctr">
              <a:buNone/>
            </a:pPr>
            <a:r>
              <a:rPr lang="en-US" sz="4000" b="1" dirty="0">
                <a:solidFill>
                  <a:schemeClr val="bg1"/>
                </a:solidFill>
              </a:rPr>
              <a:t>USING JESUS AS </a:t>
            </a:r>
            <a:r>
              <a:rPr lang="en-US" sz="4000" b="1" dirty="0">
                <a:solidFill>
                  <a:srgbClr val="FFC000"/>
                </a:solidFill>
              </a:rPr>
              <a:t>MY ROLE MODEL </a:t>
            </a:r>
            <a:r>
              <a:rPr lang="en-US" sz="4000" b="1" dirty="0">
                <a:solidFill>
                  <a:schemeClr val="bg1"/>
                </a:solidFill>
              </a:rPr>
              <a:t>WILL HELP ME TO MAKE </a:t>
            </a:r>
            <a:endParaRPr lang="en-US" sz="4000" b="1" dirty="0" smtClean="0">
              <a:solidFill>
                <a:schemeClr val="bg1"/>
              </a:solidFill>
            </a:endParaRPr>
          </a:p>
          <a:p>
            <a:pPr marL="0" indent="0" algn="ctr">
              <a:buNone/>
            </a:pPr>
            <a:r>
              <a:rPr lang="en-US" sz="4000" b="1" dirty="0" smtClean="0">
                <a:solidFill>
                  <a:schemeClr val="bg1"/>
                </a:solidFill>
              </a:rPr>
              <a:t>BETTER </a:t>
            </a:r>
            <a:r>
              <a:rPr lang="en-US" sz="4000" b="1" dirty="0">
                <a:solidFill>
                  <a:schemeClr val="bg1"/>
                </a:solidFill>
              </a:rPr>
              <a:t>DECISIONS</a:t>
            </a:r>
          </a:p>
          <a:p>
            <a:pPr marL="0" indent="0" algn="ctr">
              <a:buNone/>
            </a:pPr>
            <a:endParaRPr lang="en-US" sz="4000" dirty="0">
              <a:solidFill>
                <a:schemeClr val="bg1"/>
              </a:solidFill>
            </a:endParaRPr>
          </a:p>
        </p:txBody>
      </p:sp>
    </p:spTree>
    <p:extLst>
      <p:ext uri="{BB962C8B-B14F-4D97-AF65-F5344CB8AC3E}">
        <p14:creationId xmlns:p14="http://schemas.microsoft.com/office/powerpoint/2010/main" val="6322535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TotalTime>
  <Words>918</Words>
  <Application>Microsoft Office PowerPoint</Application>
  <PresentationFormat>On-screen Show (4:3)</PresentationFormat>
  <Paragraphs>82</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Women Discovering Jesus</vt:lpstr>
      <vt:lpstr>Lesson Four Jesus is My Role Model</vt:lpstr>
      <vt:lpstr> OUR ROLE MODEL </vt:lpstr>
      <vt:lpstr>SUBMISSION</vt:lpstr>
      <vt:lpstr>COMPASSIONATE UNDERSTANDING</vt:lpstr>
      <vt:lpstr> WITNESSING AND TEACHING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Women Discovering Jesus</dc:title>
  <dc:creator>Arrais, Raquel</dc:creator>
  <cp:lastModifiedBy>Lynnetta Hamstra</cp:lastModifiedBy>
  <cp:revision>9</cp:revision>
  <dcterms:created xsi:type="dcterms:W3CDTF">2016-02-21T22:27:09Z</dcterms:created>
  <dcterms:modified xsi:type="dcterms:W3CDTF">2016-05-16T03:44:22Z</dcterms:modified>
</cp:coreProperties>
</file>